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69914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049409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7657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97949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64733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84945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95723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1061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4179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5437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4824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4BD1F-8205-48C8-9D5E-9BD414BC4E6A}" type="datetimeFigureOut">
              <a:rPr lang="es-419" smtClean="0"/>
              <a:t>19/1/2026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91C98-244D-4853-BDE3-8B4E1683FFA7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8990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82880" y="490436"/>
            <a:ext cx="11702015" cy="665494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v"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Estos definen qué clase de información puede almacenar un campo en una tabla: </a:t>
            </a:r>
            <a:endParaRPr kumimoji="0" lang="es-419" altLang="es-419" sz="3200" b="1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v"/>
              <a:tabLst/>
            </a:pPr>
            <a:endParaRPr kumimoji="0" lang="es-419" altLang="es-419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v"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Texto Corto: Para cadenas cortas de texto y números (ej. nombres, direcciones, hasta 255 caracteres</a:t>
            </a: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).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v"/>
              <a:tabLst/>
            </a:pPr>
            <a:endParaRPr kumimoji="0" lang="es-419" altLang="es-419" sz="3200" b="1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v"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Texto Largo (Memo): Para textos extensos, párrafos (ej. descripciones</a:t>
            </a: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).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v"/>
              <a:tabLst/>
            </a:pPr>
            <a:endParaRPr kumimoji="0" lang="es-419" altLang="es-419" sz="3200" b="1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v"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Número: Para datos numéricos, con opciones de tamaño (entero, doble, etc</a:t>
            </a: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.).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v"/>
              <a:tabLst/>
            </a:pPr>
            <a:endParaRPr kumimoji="0" lang="es-419" altLang="es-419" sz="3200" b="1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v"/>
              <a:tabLst/>
            </a:pP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Fecha y Hora: Para registrar fechas y horas específicas</a:t>
            </a:r>
            <a:r>
              <a:rPr kumimoji="0" lang="es-419" altLang="es-419" sz="3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  <a:endParaRPr kumimoji="0" lang="es-419" altLang="es-419" sz="3200" b="1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190385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1412583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r>
              <a:rPr lang="es-419" altLang="es-419" sz="2800" b="1" dirty="0">
                <a:solidFill>
                  <a:srgbClr val="0A0A0A"/>
                </a:solidFill>
                <a:latin typeface="Google Sans"/>
              </a:rPr>
              <a:t>Moneda: Para valores monetarios, con precisión decimal</a:t>
            </a:r>
            <a:r>
              <a:rPr lang="es-419" altLang="es-419" sz="2800" b="1" dirty="0" smtClean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endParaRPr lang="es-419" altLang="es-419" sz="2800" b="1" dirty="0">
              <a:solidFill>
                <a:srgbClr val="0A0A0A"/>
              </a:solidFill>
              <a:latin typeface="Google Sans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r>
              <a:rPr lang="es-419" altLang="es-419" sz="2800" b="1" dirty="0" err="1">
                <a:solidFill>
                  <a:srgbClr val="0A0A0A"/>
                </a:solidFill>
                <a:latin typeface="Google Sans"/>
              </a:rPr>
              <a:t>Autonumérico</a:t>
            </a:r>
            <a:r>
              <a:rPr lang="es-419" altLang="es-419" sz="2800" b="1" dirty="0">
                <a:solidFill>
                  <a:srgbClr val="0A0A0A"/>
                </a:solidFill>
                <a:latin typeface="Google Sans"/>
              </a:rPr>
              <a:t>: Genera números únicos automáticamente (ej. </a:t>
            </a:r>
            <a:r>
              <a:rPr lang="es-419" altLang="es-419" sz="2800" b="1" dirty="0" err="1">
                <a:solidFill>
                  <a:srgbClr val="0A0A0A"/>
                </a:solidFill>
                <a:latin typeface="Google Sans"/>
              </a:rPr>
              <a:t>IDs</a:t>
            </a:r>
            <a:r>
              <a:rPr lang="es-419" altLang="es-419" sz="2800" b="1" dirty="0" smtClean="0">
                <a:solidFill>
                  <a:srgbClr val="0A0A0A"/>
                </a:solidFill>
                <a:latin typeface="Google Sans"/>
              </a:rPr>
              <a:t>).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endParaRPr lang="es-419" altLang="es-419" sz="2800" b="1" dirty="0">
              <a:solidFill>
                <a:srgbClr val="0A0A0A"/>
              </a:solidFill>
              <a:latin typeface="Google Sans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r>
              <a:rPr lang="es-419" altLang="es-419" sz="2800" b="1" dirty="0">
                <a:solidFill>
                  <a:srgbClr val="0A0A0A"/>
                </a:solidFill>
                <a:latin typeface="Google Sans"/>
              </a:rPr>
              <a:t>Sí/No (Booleano): Almacena valores verdadero/falso o sí/no (ej. Activo/Inactivo</a:t>
            </a:r>
            <a:r>
              <a:rPr lang="es-419" altLang="es-419" sz="2800" b="1" dirty="0" smtClean="0">
                <a:solidFill>
                  <a:srgbClr val="0A0A0A"/>
                </a:solidFill>
                <a:latin typeface="Google Sans"/>
              </a:rPr>
              <a:t>).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endParaRPr lang="es-419" altLang="es-419" sz="2800" b="1" dirty="0">
              <a:solidFill>
                <a:srgbClr val="0A0A0A"/>
              </a:solidFill>
              <a:latin typeface="Google Sans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r>
              <a:rPr lang="es-419" altLang="es-419" sz="2800" b="1" dirty="0">
                <a:solidFill>
                  <a:srgbClr val="0A0A0A"/>
                </a:solidFill>
                <a:latin typeface="Google Sans"/>
              </a:rPr>
              <a:t>Datos Adjuntos: Permite adjuntar archivos (Word, Excel, imágenes) a un registro</a:t>
            </a:r>
            <a:r>
              <a:rPr lang="es-419" altLang="es-419" sz="2800" b="1" dirty="0" smtClean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endParaRPr lang="es-419" altLang="es-419" sz="2800" b="1" dirty="0">
              <a:solidFill>
                <a:srgbClr val="0A0A0A"/>
              </a:solidFill>
              <a:latin typeface="Google Sans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r>
              <a:rPr lang="es-419" altLang="es-419" sz="2800" b="1" dirty="0">
                <a:solidFill>
                  <a:srgbClr val="0A0A0A"/>
                </a:solidFill>
                <a:latin typeface="Google Sans"/>
              </a:rPr>
              <a:t>Calculado: Genera valores basados en otros campos (ej. edad, subtotal</a:t>
            </a:r>
            <a:r>
              <a:rPr lang="es-419" altLang="es-419" sz="2800" b="1" dirty="0" smtClean="0">
                <a:solidFill>
                  <a:srgbClr val="0A0A0A"/>
                </a:solidFill>
                <a:latin typeface="Google Sans"/>
              </a:rPr>
              <a:t>).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endParaRPr lang="es-419" altLang="es-419" sz="2800" b="1" dirty="0">
              <a:solidFill>
                <a:srgbClr val="0A0A0A"/>
              </a:solidFill>
              <a:latin typeface="Google Sans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 typeface="Wingdings" panose="05000000000000000000" pitchFamily="2" charset="2"/>
              <a:buChar char="Ø"/>
            </a:pPr>
            <a:r>
              <a:rPr lang="es-419" altLang="es-419" sz="2800" b="1" dirty="0">
                <a:solidFill>
                  <a:srgbClr val="0A0A0A"/>
                </a:solidFill>
                <a:latin typeface="Google Sans"/>
              </a:rPr>
              <a:t>Objeto OLE: Para incrustar objetos de otras aplicaciones (ej. imágenes, gráficos). </a:t>
            </a:r>
          </a:p>
        </p:txBody>
      </p:sp>
    </p:spTree>
    <p:extLst>
      <p:ext uri="{BB962C8B-B14F-4D97-AF65-F5344CB8AC3E}">
        <p14:creationId xmlns:p14="http://schemas.microsoft.com/office/powerpoint/2010/main" val="1492836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104494"/>
            <a:ext cx="1191332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r>
              <a:rPr lang="es-419" altLang="es-419" sz="2400" b="1" dirty="0">
                <a:solidFill>
                  <a:srgbClr val="001D35"/>
                </a:solidFill>
                <a:latin typeface="Google Sans"/>
              </a:rPr>
              <a:t>Sistemas de Gestión (Objetos de Access</a:t>
            </a:r>
            <a:r>
              <a:rPr lang="es-419" altLang="es-419" sz="2400" b="1" dirty="0" smtClean="0">
                <a:solidFill>
                  <a:srgbClr val="001D35"/>
                </a:solidFill>
                <a:latin typeface="Google Sans"/>
              </a:rPr>
              <a:t>)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endParaRPr lang="es-419" altLang="es-419" sz="2400" b="1" dirty="0"/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r>
              <a:rPr lang="es-419" altLang="es-419" sz="2400" b="1" dirty="0">
                <a:solidFill>
                  <a:srgbClr val="0A0A0A"/>
                </a:solidFill>
                <a:latin typeface="Google Sans"/>
              </a:rPr>
              <a:t>Son los componentes que componen una base de datos en Access y facilitan su funcionamiento como sistema gestor: </a:t>
            </a:r>
            <a:endParaRPr lang="es-419" altLang="es-419" sz="2400" b="1" dirty="0" smtClean="0">
              <a:solidFill>
                <a:srgbClr val="0A0A0A"/>
              </a:solidFill>
              <a:latin typeface="Google Sans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endParaRPr lang="es-419" altLang="es-419" sz="2400" b="1" dirty="0"/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r>
              <a:rPr lang="es-419" altLang="es-419" sz="2400" b="1" dirty="0">
                <a:solidFill>
                  <a:srgbClr val="0A0A0A"/>
                </a:solidFill>
                <a:latin typeface="Google Sans"/>
              </a:rPr>
              <a:t>Tablas: El corazón de la base de datos, donde se almacenan los datos de forma estructurada en filas y columnas</a:t>
            </a:r>
            <a:r>
              <a:rPr lang="es-419" altLang="es-419" sz="2400" b="1" dirty="0" smtClean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endParaRPr lang="es-419" altLang="es-419" sz="2400" b="1" dirty="0">
              <a:solidFill>
                <a:srgbClr val="0A0A0A"/>
              </a:solidFill>
              <a:latin typeface="Google Sans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r>
              <a:rPr lang="es-419" altLang="es-419" sz="2400" b="1" dirty="0">
                <a:solidFill>
                  <a:srgbClr val="0A0A0A"/>
                </a:solidFill>
                <a:latin typeface="Google Sans"/>
              </a:rPr>
              <a:t>Consultas: Permiten buscar, filtrar, combinar y realizar cálculos sobre los datos de las tablas (de selección, acción como eliminar/actualizar, etc</a:t>
            </a:r>
            <a:r>
              <a:rPr lang="es-419" altLang="es-419" sz="2400" b="1" dirty="0" smtClean="0">
                <a:solidFill>
                  <a:srgbClr val="0A0A0A"/>
                </a:solidFill>
                <a:latin typeface="Google Sans"/>
              </a:rPr>
              <a:t>.).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endParaRPr lang="es-419" altLang="es-419" sz="2400" b="1" dirty="0">
              <a:solidFill>
                <a:srgbClr val="0A0A0A"/>
              </a:solidFill>
              <a:latin typeface="Google Sans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r>
              <a:rPr lang="es-419" altLang="es-419" sz="2400" b="1" dirty="0">
                <a:solidFill>
                  <a:srgbClr val="0A0A0A"/>
                </a:solidFill>
                <a:latin typeface="Google Sans"/>
              </a:rPr>
              <a:t>Formularios: Interfaces gráficas para introducir, ver y editar datos de forma amigable, controlando la entrada</a:t>
            </a:r>
            <a:r>
              <a:rPr lang="es-419" altLang="es-419" sz="2400" b="1" dirty="0" smtClean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endParaRPr lang="es-419" altLang="es-419" sz="2400" b="1" dirty="0">
              <a:solidFill>
                <a:srgbClr val="0A0A0A"/>
              </a:solidFill>
              <a:latin typeface="Google Sans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®"/>
            </a:pPr>
            <a:r>
              <a:rPr lang="es-419" altLang="es-419" sz="2400" b="1" dirty="0">
                <a:solidFill>
                  <a:srgbClr val="0A0A0A"/>
                </a:solidFill>
                <a:latin typeface="Google Sans"/>
              </a:rPr>
              <a:t>Informes: Para presentar los datos de forma resumida y profesional (impresión, resúmenes</a:t>
            </a:r>
            <a:r>
              <a:rPr lang="es-419" altLang="es-419" sz="2400" b="1" dirty="0" smtClean="0">
                <a:solidFill>
                  <a:srgbClr val="0A0A0A"/>
                </a:solidFill>
                <a:latin typeface="Google Sans"/>
              </a:rPr>
              <a:t>).</a:t>
            </a:r>
            <a:endParaRPr lang="es-419" altLang="es-419" sz="2400" b="1" dirty="0">
              <a:solidFill>
                <a:srgbClr val="0A0A0A"/>
              </a:solidFill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74292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272475"/>
            <a:ext cx="12004766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SzPct val="115000"/>
              <a:buFontTx/>
              <a:buChar char="™"/>
            </a:pPr>
            <a:r>
              <a:rPr lang="es-419" altLang="es-419" sz="3200" b="1" dirty="0">
                <a:solidFill>
                  <a:srgbClr val="001D35"/>
                </a:solidFill>
                <a:latin typeface="Google Sans"/>
              </a:rPr>
              <a:t>Relaciones entre </a:t>
            </a:r>
            <a:r>
              <a:rPr lang="es-419" altLang="es-419" sz="3200" b="1" dirty="0" smtClean="0">
                <a:solidFill>
                  <a:srgbClr val="001D35"/>
                </a:solidFill>
                <a:latin typeface="Google Sans"/>
              </a:rPr>
              <a:t>Tablas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SzPct val="115000"/>
              <a:buFontTx/>
              <a:buChar char="™"/>
            </a:pPr>
            <a:endParaRPr lang="es-419" altLang="es-419" sz="3200" b="1" dirty="0"/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SzPct val="115000"/>
              <a:buFontTx/>
              <a:buChar char="™"/>
            </a:pPr>
            <a:r>
              <a:rPr lang="es-419" altLang="es-419" sz="3200" b="1" dirty="0">
                <a:solidFill>
                  <a:srgbClr val="0A0A0A"/>
                </a:solidFill>
                <a:latin typeface="Google Sans"/>
              </a:rPr>
              <a:t>Uno a Uno: Cada registro de una tabla se relaciona con un único registro de otra</a:t>
            </a:r>
            <a:r>
              <a:rPr lang="es-419" altLang="es-419" sz="3200" b="1" dirty="0" smtClean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SzPct val="115000"/>
              <a:buFontTx/>
              <a:buChar char="™"/>
            </a:pPr>
            <a:endParaRPr lang="es-419" altLang="es-419" sz="3200" b="1" dirty="0">
              <a:solidFill>
                <a:srgbClr val="0A0A0A"/>
              </a:solidFill>
              <a:latin typeface="Google Sans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SzPct val="115000"/>
              <a:buFontTx/>
              <a:buChar char="™"/>
            </a:pPr>
            <a:r>
              <a:rPr lang="es-419" altLang="es-419" sz="3200" b="1" dirty="0" smtClean="0">
                <a:solidFill>
                  <a:srgbClr val="0A0A0A"/>
                </a:solidFill>
                <a:latin typeface="Google Sans"/>
              </a:rPr>
              <a:t>Uno </a:t>
            </a:r>
            <a:r>
              <a:rPr lang="es-419" altLang="es-419" sz="3200" b="1" dirty="0">
                <a:solidFill>
                  <a:srgbClr val="0A0A0A"/>
                </a:solidFill>
                <a:latin typeface="Google Sans"/>
              </a:rPr>
              <a:t>a Varios (o Uno a Muchos): Un registro de una tabla se relaciona con múltiples registros de otra (ej. un cliente con muchos pedidos</a:t>
            </a:r>
            <a:r>
              <a:rPr lang="es-419" altLang="es-419" sz="3200" b="1" dirty="0" smtClean="0">
                <a:solidFill>
                  <a:srgbClr val="0A0A0A"/>
                </a:solidFill>
                <a:latin typeface="Google Sans"/>
              </a:rPr>
              <a:t>).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SzPct val="115000"/>
              <a:buFontTx/>
              <a:buChar char="™"/>
            </a:pPr>
            <a:endParaRPr lang="es-419" altLang="es-419" sz="3200" b="1" dirty="0">
              <a:solidFill>
                <a:srgbClr val="0A0A0A"/>
              </a:solidFill>
              <a:latin typeface="Google Sans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SzPct val="115000"/>
              <a:buFontTx/>
              <a:buChar char="™"/>
            </a:pPr>
            <a:r>
              <a:rPr lang="es-419" altLang="es-419" sz="3200" b="1" dirty="0">
                <a:solidFill>
                  <a:srgbClr val="0A0A0A"/>
                </a:solidFill>
                <a:latin typeface="Google Sans"/>
              </a:rPr>
              <a:t>Varios a Varios (o Muchos a Muchos): Cada registro de una tabla se relaciona con múltiples registros de otra y viceversa (requiere tabla intermedia). </a:t>
            </a:r>
            <a:endParaRPr lang="es-419" altLang="es-419" sz="3200" b="1" dirty="0" smtClean="0">
              <a:solidFill>
                <a:srgbClr val="0A0A0A"/>
              </a:solidFill>
              <a:latin typeface="Google Sans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SzPct val="115000"/>
              <a:buFontTx/>
              <a:buChar char="™"/>
            </a:pPr>
            <a:endParaRPr lang="es-419" altLang="es-419" sz="3200" b="1" dirty="0">
              <a:solidFill>
                <a:srgbClr val="0A0A0A"/>
              </a:solidFill>
              <a:latin typeface="Google Sans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15000"/>
              <a:buFontTx/>
              <a:buChar char="™"/>
            </a:pPr>
            <a:r>
              <a:rPr lang="es-419" altLang="es-419" sz="3200" b="1" dirty="0">
                <a:solidFill>
                  <a:srgbClr val="0A0A0A"/>
                </a:solidFill>
                <a:latin typeface="Google Sans"/>
              </a:rPr>
              <a:t>Macros y Módulos (VBA): Para automatizar tareas y añadir funcionalidades avanzadas mediante acciones predefinidas o </a:t>
            </a:r>
            <a:r>
              <a:rPr lang="es-419" altLang="es-419" sz="3200" b="1" dirty="0" smtClean="0">
                <a:solidFill>
                  <a:srgbClr val="0A0A0A"/>
                </a:solidFill>
                <a:latin typeface="Google Sans"/>
              </a:rPr>
              <a:t>código.</a:t>
            </a:r>
            <a:r>
              <a:rPr lang="es-419" altLang="es-419" sz="3200" b="1" dirty="0">
                <a:solidFill>
                  <a:srgbClr val="0A0A0A"/>
                </a:solidFill>
                <a:latin typeface="Google Sans"/>
              </a:rPr>
              <a:t> 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SzPct val="115000"/>
              <a:buFontTx/>
              <a:buChar char="™"/>
            </a:pPr>
            <a:endParaRPr lang="es-419" altLang="es-419" sz="3200" b="1" dirty="0"/>
          </a:p>
        </p:txBody>
      </p:sp>
    </p:spTree>
    <p:extLst>
      <p:ext uri="{BB962C8B-B14F-4D97-AF65-F5344CB8AC3E}">
        <p14:creationId xmlns:p14="http://schemas.microsoft.com/office/powerpoint/2010/main" val="314080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203</Words>
  <Application>Microsoft Office PowerPoint</Application>
  <PresentationFormat>Panorámica</PresentationFormat>
  <Paragraphs>40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Google Sans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 JT</dc:creator>
  <cp:lastModifiedBy>ESTUDIANTE</cp:lastModifiedBy>
  <cp:revision>3</cp:revision>
  <dcterms:created xsi:type="dcterms:W3CDTF">2026-01-16T18:30:38Z</dcterms:created>
  <dcterms:modified xsi:type="dcterms:W3CDTF">2026-01-19T19:54:01Z</dcterms:modified>
</cp:coreProperties>
</file>