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6265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4906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6991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0521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9279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8071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8917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6623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0120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0114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5853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CCAC0-C2B5-46CA-A9C9-F0F89BF42602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6E475-6540-4293-BA82-DD9AE55100F8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1744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91440" y="127006"/>
            <a:ext cx="12100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s-419" sz="2400" b="1" dirty="0" smtClean="0"/>
              <a:t>Datos </a:t>
            </a:r>
            <a:r>
              <a:rPr lang="es-419" sz="2400" b="1" dirty="0" smtClean="0"/>
              <a:t>de Texto y </a:t>
            </a:r>
            <a:r>
              <a:rPr lang="es-419" sz="2400" b="1" dirty="0" smtClean="0"/>
              <a:t>Alfanuméricos</a:t>
            </a:r>
          </a:p>
          <a:p>
            <a:endParaRPr lang="es-419" sz="2400" b="1" dirty="0" smtClean="0"/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Texto corto:</a:t>
            </a:r>
            <a:r>
              <a:rPr lang="es-419" sz="2400" dirty="0" smtClean="0"/>
              <a:t> Es el más usado. Permite hasta </a:t>
            </a:r>
            <a:r>
              <a:rPr lang="es-419" sz="2400" b="1" dirty="0" smtClean="0"/>
              <a:t>255 caracteres</a:t>
            </a:r>
            <a:r>
              <a:rPr lang="es-419" sz="2400" dirty="0" smtClean="0"/>
              <a:t> (nombres, direcciones, categorías</a:t>
            </a:r>
            <a:r>
              <a:rPr lang="es-419" sz="2400" dirty="0" smtClean="0"/>
              <a:t>).</a:t>
            </a:r>
          </a:p>
          <a:p>
            <a:pPr>
              <a:buClr>
                <a:srgbClr val="C00000"/>
              </a:buClr>
              <a:buSzPct val="130000"/>
            </a:pPr>
            <a:endParaRPr lang="es-419" sz="2400" dirty="0" smtClean="0"/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Texto largo (antes llamado "Memo"):</a:t>
            </a:r>
            <a:r>
              <a:rPr lang="es-419" sz="2400" dirty="0" smtClean="0"/>
              <a:t> Para grandes bloques de texto, como descripciones de productos, comentarios o notas detalladas. Soporta hasta 1 gigabyte de texto (aunque se recomienda usarlo con moderación</a:t>
            </a:r>
            <a:r>
              <a:rPr lang="es-419" sz="2400" dirty="0" smtClean="0"/>
              <a:t>).</a:t>
            </a:r>
          </a:p>
          <a:p>
            <a:pPr>
              <a:buClr>
                <a:srgbClr val="C00000"/>
              </a:buClr>
              <a:buSzPct val="130000"/>
            </a:pPr>
            <a:endParaRPr lang="es-419" sz="2400" dirty="0" smtClean="0"/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2. Datos Numéricos y Financieros</a:t>
            </a:r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Número:</a:t>
            </a:r>
            <a:r>
              <a:rPr lang="es-419" sz="2400" dirty="0" smtClean="0"/>
              <a:t> Para valores numéricos generales (cantidades, medidas). Se puede configurar como </a:t>
            </a:r>
            <a:r>
              <a:rPr lang="es-419" sz="2400" i="1" dirty="0" smtClean="0"/>
              <a:t>Entero, Entero Largo</a:t>
            </a:r>
            <a:r>
              <a:rPr lang="es-419" sz="2400" dirty="0" smtClean="0"/>
              <a:t> o </a:t>
            </a:r>
            <a:r>
              <a:rPr lang="es-419" sz="2400" i="1" dirty="0" smtClean="0"/>
              <a:t>Decimal</a:t>
            </a:r>
            <a:r>
              <a:rPr lang="es-419" sz="2400" dirty="0" smtClean="0"/>
              <a:t>.</a:t>
            </a:r>
          </a:p>
          <a:p>
            <a:pPr>
              <a:buClr>
                <a:srgbClr val="C00000"/>
              </a:buClr>
              <a:buSzPct val="130000"/>
            </a:pPr>
            <a:endParaRPr lang="es-419" sz="2400" dirty="0" smtClean="0"/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Número grande:</a:t>
            </a:r>
            <a:r>
              <a:rPr lang="es-419" sz="2400" dirty="0" smtClean="0"/>
              <a:t> Introducido en versiones recientes para manejar valores numéricos muy extensos que superan el límite del "Entero Largo</a:t>
            </a:r>
            <a:r>
              <a:rPr lang="es-419" sz="2400" dirty="0" smtClean="0"/>
              <a:t>".</a:t>
            </a:r>
          </a:p>
          <a:p>
            <a:pPr>
              <a:buClr>
                <a:srgbClr val="C00000"/>
              </a:buClr>
              <a:buSzPct val="130000"/>
            </a:pPr>
            <a:endParaRPr lang="es-419" sz="2400" dirty="0" smtClean="0"/>
          </a:p>
          <a:p>
            <a:pPr marL="457200" indent="-457200">
              <a:buClr>
                <a:srgbClr val="C00000"/>
              </a:buClr>
              <a:buSzPct val="130000"/>
              <a:buFont typeface="Calibri" panose="020F0502020204030204" pitchFamily="34" charset="0"/>
              <a:buChar char="Ꙭ"/>
            </a:pPr>
            <a:r>
              <a:rPr lang="es-419" sz="2400" b="1" dirty="0" smtClean="0"/>
              <a:t>Moneda:</a:t>
            </a:r>
            <a:r>
              <a:rPr lang="es-419" sz="2400" dirty="0" smtClean="0"/>
              <a:t> Especialmente diseñado para datos financieros. Evita errores de redondeo durante los cálculos y añade automáticamente el símbolo de moneda ($).</a:t>
            </a:r>
            <a:endParaRPr lang="es-419" sz="2400" dirty="0"/>
          </a:p>
        </p:txBody>
      </p:sp>
    </p:spTree>
    <p:extLst>
      <p:ext uri="{BB962C8B-B14F-4D97-AF65-F5344CB8AC3E}">
        <p14:creationId xmlns:p14="http://schemas.microsoft.com/office/powerpoint/2010/main" val="2120899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03393"/>
            <a:ext cx="11878491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3. Datos de Tiempo y </a:t>
            </a:r>
            <a:r>
              <a:rPr lang="es-419" sz="2000" b="1" dirty="0" smtClean="0"/>
              <a:t>Lógica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b="1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Fecha/Hora:</a:t>
            </a:r>
            <a:r>
              <a:rPr lang="es-419" sz="2000" dirty="0" smtClean="0"/>
              <a:t> Para registrar fechas de facturación, horas de entrada o citas</a:t>
            </a:r>
            <a:r>
              <a:rPr lang="es-419" sz="2000" dirty="0" smtClean="0"/>
              <a:t>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Fecha/Hora extendida:</a:t>
            </a:r>
            <a:r>
              <a:rPr lang="es-419" sz="2000" dirty="0" smtClean="0"/>
              <a:t> Proporciona una mayor precisión de nanosegundos y un rango de fechas más amplio</a:t>
            </a:r>
            <a:r>
              <a:rPr lang="es-419" sz="2000" dirty="0" smtClean="0"/>
              <a:t>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Sí/No:</a:t>
            </a:r>
            <a:r>
              <a:rPr lang="es-419" sz="2000" dirty="0" smtClean="0"/>
              <a:t> Campos lógicos (booleanos). Access los muestra como una casilla de verificación (</a:t>
            </a:r>
            <a:r>
              <a:rPr lang="es-419" sz="2000" dirty="0" err="1" smtClean="0"/>
              <a:t>Checklist</a:t>
            </a:r>
            <a:r>
              <a:rPr lang="es-419" sz="2000" dirty="0" smtClean="0"/>
              <a:t>). Ideal para estados como "Pagado", "Activo" o "Entregado</a:t>
            </a:r>
            <a:r>
              <a:rPr lang="es-419" sz="2000" dirty="0" smtClean="0"/>
              <a:t>".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4. Datos Especiales y </a:t>
            </a:r>
            <a:r>
              <a:rPr lang="es-419" sz="2000" b="1" dirty="0" smtClean="0"/>
              <a:t>Automatizados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b="1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err="1" smtClean="0"/>
              <a:t>Autonumeración</a:t>
            </a:r>
            <a:r>
              <a:rPr lang="es-419" sz="2000" b="1" dirty="0" smtClean="0"/>
              <a:t>:</a:t>
            </a:r>
            <a:r>
              <a:rPr lang="es-419" sz="2000" dirty="0" smtClean="0"/>
              <a:t> Un número único que Access genera automáticamente cada vez que creas un registro nuevo. Es esencial para usarlo como </a:t>
            </a:r>
            <a:r>
              <a:rPr lang="es-419" sz="2000" b="1" dirty="0" smtClean="0"/>
              <a:t>Clave Principal (</a:t>
            </a:r>
            <a:r>
              <a:rPr lang="es-419" sz="2000" b="1" dirty="0" err="1" smtClean="0"/>
              <a:t>Primary</a:t>
            </a:r>
            <a:r>
              <a:rPr lang="es-419" sz="2000" b="1" dirty="0" smtClean="0"/>
              <a:t> Key</a:t>
            </a:r>
            <a:r>
              <a:rPr lang="es-419" sz="2000" b="1" dirty="0" smtClean="0"/>
              <a:t>)</a:t>
            </a:r>
            <a:r>
              <a:rPr lang="es-419" sz="2000" dirty="0" smtClean="0"/>
              <a:t>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Objeto OLE:</a:t>
            </a:r>
            <a:r>
              <a:rPr lang="es-419" sz="2000" dirty="0" smtClean="0"/>
              <a:t> Permite adjuntar archivos de otros programas de Windows (como un gráfico de Excel o un documento de Word), aunque hoy en día es menos usado debido al peso que añade a la base de datos</a:t>
            </a:r>
            <a:r>
              <a:rPr lang="es-419" sz="2000" dirty="0" smtClean="0"/>
              <a:t>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Hipervínculo:</a:t>
            </a:r>
            <a:r>
              <a:rPr lang="es-419" sz="2000" dirty="0" smtClean="0"/>
              <a:t> Para guardar direcciones de correo electrónico o enlaces a sitios web</a:t>
            </a:r>
            <a:r>
              <a:rPr lang="es-419" sz="2000" dirty="0" smtClean="0"/>
              <a:t>.</a:t>
            </a:r>
          </a:p>
          <a:p>
            <a:pPr>
              <a:buClr>
                <a:srgbClr val="0070C0"/>
              </a:buClr>
              <a:buSzPct val="120000"/>
            </a:pPr>
            <a:endParaRPr lang="es-419" sz="2000" dirty="0" smtClean="0"/>
          </a:p>
          <a:p>
            <a:pPr marL="457200" indent="-457200">
              <a:buClr>
                <a:srgbClr val="0070C0"/>
              </a:buClr>
              <a:buSzPct val="120000"/>
              <a:buFont typeface="Calibri" panose="020F0502020204030204" pitchFamily="34" charset="0"/>
              <a:buChar char="Ꙭ"/>
            </a:pPr>
            <a:r>
              <a:rPr lang="es-419" sz="2000" b="1" dirty="0" smtClean="0"/>
              <a:t>Datos adjuntos:</a:t>
            </a:r>
            <a:r>
              <a:rPr lang="es-419" sz="2000" dirty="0" smtClean="0"/>
              <a:t> La forma moderna de guardar archivos, fotos o documentos PDF directamente dentro de la base de datos.</a:t>
            </a:r>
            <a:endParaRPr lang="es-419" sz="2000" dirty="0"/>
          </a:p>
        </p:txBody>
      </p:sp>
    </p:spTree>
    <p:extLst>
      <p:ext uri="{BB962C8B-B14F-4D97-AF65-F5344CB8AC3E}">
        <p14:creationId xmlns:p14="http://schemas.microsoft.com/office/powerpoint/2010/main" val="278623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830600"/>
              </p:ext>
            </p:extLst>
          </p:nvPr>
        </p:nvGraphicFramePr>
        <p:xfrm>
          <a:off x="0" y="265317"/>
          <a:ext cx="12192000" cy="6396738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4212408672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01227770"/>
                    </a:ext>
                  </a:extLst>
                </a:gridCol>
              </a:tblGrid>
              <a:tr h="841676">
                <a:tc>
                  <a:txBody>
                    <a:bodyPr/>
                    <a:lstStyle/>
                    <a:p>
                      <a:pPr rtl="0"/>
                      <a:r>
                        <a:rPr lang="es-419" sz="40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Si quieres guardar...</a:t>
                      </a:r>
                      <a:endParaRPr lang="es-419" sz="40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Usa el Tipo de Dato...</a:t>
                      </a:r>
                      <a:endParaRPr lang="es-419" sz="40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679060"/>
                  </a:ext>
                </a:extLst>
              </a:tr>
              <a:tr h="1515017">
                <a:tc>
                  <a:txBody>
                    <a:bodyPr/>
                    <a:lstStyle/>
                    <a:p>
                      <a:pPr rtl="0"/>
                      <a:r>
                        <a:rPr lang="es-419" sz="40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Nombres, Apellidos, Ciudad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Texto corto</a:t>
                      </a:r>
                      <a:endParaRPr lang="es-419" sz="40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903536"/>
                  </a:ext>
                </a:extLst>
              </a:tr>
              <a:tr h="841676">
                <a:tc>
                  <a:txBody>
                    <a:bodyPr/>
                    <a:lstStyle/>
                    <a:p>
                      <a:pPr rtl="0"/>
                      <a:r>
                        <a:rPr lang="es-419" sz="40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Precios, Sueldos, Costos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Moneda</a:t>
                      </a:r>
                      <a:endParaRPr lang="es-419" sz="40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169424"/>
                  </a:ext>
                </a:extLst>
              </a:tr>
              <a:tr h="841676">
                <a:tc>
                  <a:txBody>
                    <a:bodyPr/>
                    <a:lstStyle/>
                    <a:p>
                      <a:pPr rtl="0"/>
                      <a:r>
                        <a:rPr lang="es-419" sz="40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Cantidad de stock, Edad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Número</a:t>
                      </a:r>
                      <a:endParaRPr lang="es-419" sz="40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047093"/>
                  </a:ext>
                </a:extLst>
              </a:tr>
              <a:tr h="1515017">
                <a:tc>
                  <a:txBody>
                    <a:bodyPr/>
                    <a:lstStyle/>
                    <a:p>
                      <a:pPr rtl="0"/>
                      <a:r>
                        <a:rPr lang="pt-BR" sz="40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Fotos de empleados o PDFs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Datos adjuntos</a:t>
                      </a:r>
                      <a:endParaRPr lang="es-419" sz="40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109899"/>
                  </a:ext>
                </a:extLst>
              </a:tr>
              <a:tr h="841676">
                <a:tc>
                  <a:txBody>
                    <a:bodyPr/>
                    <a:lstStyle/>
                    <a:p>
                      <a:pPr rtl="0"/>
                      <a:r>
                        <a:rPr lang="es-419" sz="40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Fecha de nacimiento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sz="40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Fecha/Hora</a:t>
                      </a:r>
                      <a:endParaRPr lang="es-419" sz="40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10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4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00483"/>
            <a:ext cx="1138965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Las </a:t>
            </a:r>
            <a:r>
              <a:rPr kumimoji="0" lang="es-419" altLang="es-419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Propiedades de Campo</a:t>
            </a:r>
            <a:r>
              <a: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son las reglas que le pones a cada tipo de dato para que el usuario no cometa errores al escribir. Es como poner "barandillas" en una carretera.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Aquí tienes las propiedades más importantes que debes conocer para tu presentación o proyecto: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023813"/>
            <a:ext cx="12192000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Máscara de Entrada (Input </a:t>
            </a:r>
            <a:r>
              <a:rPr kumimoji="0" lang="es-419" altLang="es-419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Mask</a:t>
            </a: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 es fundamental para que los datos tengan siempre el mismo formato.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¿Para qué sirve?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Obliga al usuario a escribir siguiendo un patrón (ej. Teléfonos, Cédulas, códigos postales).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Para un teléfono, podrías usar 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(999) 000-0000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Los "9" son opcionales y los "0" obligatorios.</a:t>
            </a:r>
            <a:endParaRPr kumimoji="0" lang="es-419" altLang="es-419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Resultado: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usuario solo tiene que escribir los números y Access pone los paréntesis y guiones automáticamente.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Regla de Validación y Texto de Validación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 el "filtro de seguridad" de tu base de datos.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Regla de Validación: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 la fórmula lógica.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Para un campo de "Edad", podrías poner 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&gt;=18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s-419" altLang="es-419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Para una "Fecha de Venta", podrías poner 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&lt;=Fecha()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(para que no registren ventas en el futuro).</a:t>
            </a:r>
            <a:endParaRPr kumimoji="0" lang="es-419" altLang="es-419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Texto de Validación: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 el mensaje de error personalizado que aparece cuando el usuario rompe la regla.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"Error: Debes ser mayor de 18 años para registrarte".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6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6571" y="0"/>
            <a:ext cx="11730446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Valor Predeterminado (Default </a:t>
            </a:r>
            <a:r>
              <a:rPr kumimoji="0" lang="es-419" altLang="es-419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Ahorra tiempo al usuario rellenando el campo automáticamente.</a:t>
            </a:r>
            <a:endParaRPr kumimoji="0" lang="es-419" altLang="es-419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Uso común:</a:t>
            </a:r>
            <a:r>
              <a:rPr kumimoji="0" lang="es-419" altLang="es-419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 un campo "País", puedes poner </a:t>
            </a:r>
            <a:r>
              <a:rPr kumimoji="0" lang="es-419" altLang="es-419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"México"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o </a:t>
            </a:r>
            <a:r>
              <a:rPr kumimoji="0" lang="es-419" altLang="es-419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"España"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si la mayoría de tus clientes son de ahí.</a:t>
            </a:r>
            <a:endParaRPr kumimoji="0" lang="es-419" altLang="es-419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Uso técnico:</a:t>
            </a:r>
            <a:r>
              <a:rPr kumimoji="0" lang="es-419" altLang="es-419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 un campo de "Fecha de Registro", puedes poner </a:t>
            </a:r>
            <a:r>
              <a:rPr kumimoji="0" lang="es-419" altLang="es-419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=Fecha()</a:t>
            </a: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para que Access tome la fecha del sistema en el momento que se crea el registro.</a:t>
            </a:r>
            <a:endParaRPr kumimoji="0" lang="es-419" altLang="es-419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 Requerido (</a:t>
            </a:r>
            <a:r>
              <a:rPr kumimoji="0" lang="es-419" altLang="es-419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Required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 un simple "Sí" o "No".</a:t>
            </a:r>
            <a:endParaRPr kumimoji="0" lang="es-419" altLang="es-419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 marcas </a:t>
            </a:r>
            <a:r>
              <a:rPr kumimoji="0" lang="es-419" altLang="es-419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Sí</a:t>
            </a:r>
            <a:r>
              <a:rPr kumimoji="0" lang="es-419" altLang="es-419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Access no permitirá guardar el registro si ese campo está vacío. Es vital para datos críticos como el nombre de un cliente o el precio de un producto.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14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09453"/>
              </p:ext>
            </p:extLst>
          </p:nvPr>
        </p:nvGraphicFramePr>
        <p:xfrm>
          <a:off x="590006" y="1112226"/>
          <a:ext cx="10515600" cy="3505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2648974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0693596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07119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Propiedad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Tipo de Dato sugerido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Propósito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538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Tamaño del campo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Texto corto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t-B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Limitar caracteres (ej. 2 para código de estado).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476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Formato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Moneda / Fecha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Mostrar el valor de forma atractiva (ej. "Fecha larga").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030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Lugares decimales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Número / Moneda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Definir cuántos decimales se ven (0, 2, etc.).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33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/>
                      <a:r>
                        <a:rPr lang="es-419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Indexado</a:t>
                      </a:r>
                      <a:endParaRPr lang="es-419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Texto / Número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s-419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Acelera las búsquedas (evita duplicados si se elige "Sí sin duplicados").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773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654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140658"/>
            <a:ext cx="12191999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 ejemplo práctico: Campo "Sueldo"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 estuviéramos configurando el campo de sueldo en un Sistema de RRHH, lo haríamos así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Tipo de dato: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Moneda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Valor predeterminado: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0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Regla de validación: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&gt;0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(porque nadie puede ganar un sueldo negativo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Texto de validación: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"El sueldo debe ser una cantidad positiva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Requerido:</a:t>
            </a:r>
            <a:r>
              <a:rPr kumimoji="0" lang="es-419" altLang="es-419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419" altLang="es-419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872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869</Words>
  <Application>Microsoft Office PowerPoint</Application>
  <PresentationFormat>Panorámica</PresentationFormat>
  <Paragraphs>92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Arial Unicode MS</vt:lpstr>
      <vt:lpstr>Calibri</vt:lpstr>
      <vt:lpstr>Calibri Light</vt:lpstr>
      <vt:lpstr>Google Sans Text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 JT</dc:creator>
  <cp:lastModifiedBy>ESTUDIANTE</cp:lastModifiedBy>
  <cp:revision>8</cp:revision>
  <dcterms:created xsi:type="dcterms:W3CDTF">2026-01-16T18:35:27Z</dcterms:created>
  <dcterms:modified xsi:type="dcterms:W3CDTF">2026-01-19T19:34:06Z</dcterms:modified>
</cp:coreProperties>
</file>