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93548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54815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33830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654375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079277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537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351973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8997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64578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69376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75096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279DA-10F6-45AB-A11E-A602A18F694E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F7A2C-B4B6-4CB7-BF5C-2E1552169119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7595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t="2286"/>
          <a:stretch/>
        </p:blipFill>
        <p:spPr>
          <a:xfrm>
            <a:off x="0" y="0"/>
            <a:ext cx="1220015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710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741"/>
            <a:ext cx="12180351" cy="6761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09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5795" y="0"/>
            <a:ext cx="1189590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419" sz="3600" b="1" dirty="0" smtClean="0"/>
          </a:p>
          <a:p>
            <a:r>
              <a:rPr lang="es-419" sz="3600" b="1" dirty="0" smtClean="0"/>
              <a:t>3</a:t>
            </a:r>
            <a:r>
              <a:rPr lang="es-419" sz="3600" b="1" dirty="0" smtClean="0"/>
              <a:t>. Reglas de Oro (Para no olvidar)</a:t>
            </a:r>
          </a:p>
          <a:p>
            <a:endParaRPr lang="es-ES" sz="3600" b="1" dirty="0"/>
          </a:p>
          <a:p>
            <a:endParaRPr lang="es-419" sz="3600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419" sz="3600" b="1" dirty="0" smtClean="0"/>
              <a:t>No repetir:</a:t>
            </a:r>
            <a:r>
              <a:rPr lang="es-419" sz="3600" dirty="0" smtClean="0"/>
              <a:t> Nunca pongas la misma medida dos veces en diferentes vistas.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419" sz="3600" b="1" dirty="0" smtClean="0"/>
              <a:t>Fuera del dibujo:</a:t>
            </a:r>
            <a:r>
              <a:rPr lang="es-419" sz="3600" dirty="0" smtClean="0"/>
              <a:t> Las cotas deben colocarse preferiblemente fuera del contorno de la pieza.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419" sz="3600" b="1" dirty="0" smtClean="0"/>
              <a:t>Jerarquía:</a:t>
            </a:r>
            <a:r>
              <a:rPr lang="es-419" sz="3600" dirty="0" smtClean="0"/>
              <a:t> Las cotas menores se ponen más cerca del dibujo y las mayores más alejadas (para que las líneas no se crucen).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419" sz="3600" b="1" dirty="0" smtClean="0"/>
              <a:t>Lectura:</a:t>
            </a:r>
            <a:r>
              <a:rPr lang="es-419" sz="3600" dirty="0" smtClean="0"/>
              <a:t> Las cifras deben poder leerse desde abajo o desde la derecha del dibujo.</a:t>
            </a:r>
            <a:endParaRPr lang="es-419" sz="3600" dirty="0"/>
          </a:p>
        </p:txBody>
      </p:sp>
    </p:spTree>
    <p:extLst>
      <p:ext uri="{BB962C8B-B14F-4D97-AF65-F5344CB8AC3E}">
        <p14:creationId xmlns:p14="http://schemas.microsoft.com/office/powerpoint/2010/main" val="366051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91443" y="149926"/>
            <a:ext cx="2754086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TIPO</a:t>
            </a:r>
            <a:endParaRPr lang="es-419" sz="2800" b="1" dirty="0"/>
          </a:p>
        </p:txBody>
      </p:sp>
      <p:sp>
        <p:nvSpPr>
          <p:cNvPr id="5" name="Rectángulo redondeado 4"/>
          <p:cNvSpPr/>
          <p:nvPr/>
        </p:nvSpPr>
        <p:spPr>
          <a:xfrm>
            <a:off x="4310745" y="149926"/>
            <a:ext cx="2754086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DESCRIPCIÓN</a:t>
            </a:r>
            <a:endParaRPr lang="es-419" sz="2800" b="1" dirty="0"/>
          </a:p>
        </p:txBody>
      </p:sp>
      <p:sp>
        <p:nvSpPr>
          <p:cNvPr id="6" name="Rectángulo redondeado 5"/>
          <p:cNvSpPr/>
          <p:nvPr/>
        </p:nvSpPr>
        <p:spPr>
          <a:xfrm>
            <a:off x="8301447" y="149926"/>
            <a:ext cx="2754086" cy="822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USO IDEAL</a:t>
            </a:r>
            <a:endParaRPr lang="es-419" sz="2800" b="1" dirty="0"/>
          </a:p>
        </p:txBody>
      </p:sp>
      <p:sp>
        <p:nvSpPr>
          <p:cNvPr id="7" name="Rectángulo redondeado 6"/>
          <p:cNvSpPr/>
          <p:nvPr/>
        </p:nvSpPr>
        <p:spPr>
          <a:xfrm>
            <a:off x="211183" y="3391395"/>
            <a:ext cx="2754086" cy="82296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EN PARALELO</a:t>
            </a:r>
            <a:endParaRPr lang="es-419" sz="2800" b="1" dirty="0"/>
          </a:p>
        </p:txBody>
      </p:sp>
      <p:sp>
        <p:nvSpPr>
          <p:cNvPr id="8" name="Rectángulo redondeado 7"/>
          <p:cNvSpPr/>
          <p:nvPr/>
        </p:nvSpPr>
        <p:spPr>
          <a:xfrm>
            <a:off x="91443" y="1602724"/>
            <a:ext cx="2754086" cy="82296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EN SERIE</a:t>
            </a:r>
            <a:endParaRPr lang="es-419" sz="2800" b="1" dirty="0"/>
          </a:p>
        </p:txBody>
      </p:sp>
      <p:sp>
        <p:nvSpPr>
          <p:cNvPr id="9" name="Rectángulo redondeado 8"/>
          <p:cNvSpPr/>
          <p:nvPr/>
        </p:nvSpPr>
        <p:spPr>
          <a:xfrm>
            <a:off x="211183" y="5514405"/>
            <a:ext cx="2754086" cy="82296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EN MIXTO</a:t>
            </a:r>
            <a:endParaRPr lang="es-419" sz="2800" b="1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7813776" y="2750728"/>
            <a:ext cx="4047298" cy="188658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2800" dirty="0" smtClean="0">
              <a:solidFill>
                <a:srgbClr val="1F1F1F"/>
              </a:solidFill>
              <a:latin typeface="Google Sans Text"/>
            </a:endParaRPr>
          </a:p>
          <a:p>
            <a:pPr algn="ctr"/>
            <a:r>
              <a:rPr lang="es-419" sz="2800" dirty="0" smtClean="0">
                <a:solidFill>
                  <a:srgbClr val="1F1F1F"/>
                </a:solidFill>
                <a:latin typeface="Google Sans Text"/>
              </a:rPr>
              <a:t>Piezas </a:t>
            </a:r>
            <a:r>
              <a:rPr lang="es-419" sz="2800" dirty="0">
                <a:solidFill>
                  <a:srgbClr val="1F1F1F"/>
                </a:solidFill>
                <a:latin typeface="Google Sans Text"/>
              </a:rPr>
              <a:t>de alta precisión donde cada medida es independiente.</a:t>
            </a:r>
          </a:p>
          <a:p>
            <a:pPr algn="ctr"/>
            <a:endParaRPr lang="es-419" sz="2800" b="1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7813776" y="1116340"/>
            <a:ext cx="4047298" cy="1490935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2800" dirty="0" smtClean="0">
              <a:solidFill>
                <a:srgbClr val="1F1F1F"/>
              </a:solidFill>
              <a:latin typeface="Google Sans Text"/>
            </a:endParaRPr>
          </a:p>
          <a:p>
            <a:pPr algn="ctr"/>
            <a:r>
              <a:rPr lang="es-419" sz="2800" dirty="0" smtClean="0">
                <a:solidFill>
                  <a:srgbClr val="1F1F1F"/>
                </a:solidFill>
                <a:latin typeface="Google Sans Text"/>
              </a:rPr>
              <a:t>Piezas </a:t>
            </a:r>
            <a:r>
              <a:rPr lang="es-419" sz="2800" dirty="0">
                <a:solidFill>
                  <a:srgbClr val="1F1F1F"/>
                </a:solidFill>
                <a:latin typeface="Google Sans Text"/>
              </a:rPr>
              <a:t>sencillas donde no importa el error acumulado.</a:t>
            </a:r>
          </a:p>
          <a:p>
            <a:pPr algn="ctr"/>
            <a:endParaRPr lang="es-419" sz="2800" b="1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7813776" y="4967650"/>
            <a:ext cx="4047298" cy="156813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2800" dirty="0" smtClean="0">
              <a:solidFill>
                <a:srgbClr val="1F1F1F"/>
              </a:solidFill>
              <a:latin typeface="Google Sans Text"/>
            </a:endParaRPr>
          </a:p>
          <a:p>
            <a:pPr algn="ctr"/>
            <a:r>
              <a:rPr lang="es-419" sz="2800" dirty="0" smtClean="0">
                <a:solidFill>
                  <a:srgbClr val="1F1F1F"/>
                </a:solidFill>
                <a:latin typeface="Google Sans Text"/>
              </a:rPr>
              <a:t>Es </a:t>
            </a:r>
            <a:r>
              <a:rPr lang="es-419" sz="2800" dirty="0">
                <a:solidFill>
                  <a:srgbClr val="1F1F1F"/>
                </a:solidFill>
                <a:latin typeface="Google Sans Text"/>
              </a:rPr>
              <a:t>la más común en planos industriales reales.</a:t>
            </a:r>
          </a:p>
          <a:p>
            <a:pPr algn="ctr"/>
            <a:endParaRPr lang="es-419" sz="2800" b="1" dirty="0"/>
          </a:p>
        </p:txBody>
      </p:sp>
      <p:sp>
        <p:nvSpPr>
          <p:cNvPr id="23" name="Rectángulo redondeado 22"/>
          <p:cNvSpPr/>
          <p:nvPr/>
        </p:nvSpPr>
        <p:spPr>
          <a:xfrm>
            <a:off x="3444252" y="3069181"/>
            <a:ext cx="3890541" cy="156813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2800" dirty="0" smtClean="0">
              <a:solidFill>
                <a:srgbClr val="1F1F1F"/>
              </a:solidFill>
              <a:latin typeface="Google Sans Text"/>
            </a:endParaRPr>
          </a:p>
          <a:p>
            <a:pPr algn="ctr"/>
            <a:endParaRPr lang="es-419" sz="2800" dirty="0" smtClean="0">
              <a:solidFill>
                <a:srgbClr val="1F1F1F"/>
              </a:solidFill>
              <a:latin typeface="Google Sans Text"/>
            </a:endParaRPr>
          </a:p>
          <a:p>
            <a:pPr algn="ctr"/>
            <a:r>
              <a:rPr lang="es-419" sz="2800" dirty="0" smtClean="0">
                <a:solidFill>
                  <a:srgbClr val="1F1F1F"/>
                </a:solidFill>
                <a:latin typeface="Google Sans Text"/>
              </a:rPr>
              <a:t>Todas </a:t>
            </a:r>
            <a:r>
              <a:rPr lang="es-419" sz="2800" dirty="0">
                <a:solidFill>
                  <a:srgbClr val="1F1F1F"/>
                </a:solidFill>
                <a:latin typeface="Google Sans Text"/>
              </a:rPr>
              <a:t>las cotas parten de una misma línea base.</a:t>
            </a:r>
          </a:p>
          <a:p>
            <a:pPr algn="ctr"/>
            <a:endParaRPr lang="es-419" sz="2800" dirty="0">
              <a:solidFill>
                <a:srgbClr val="1F1F1F"/>
              </a:solidFill>
              <a:latin typeface="Google Sans Text"/>
            </a:endParaRPr>
          </a:p>
          <a:p>
            <a:pPr algn="ctr"/>
            <a:endParaRPr lang="es-419" sz="2800" b="1" dirty="0"/>
          </a:p>
        </p:txBody>
      </p:sp>
      <p:sp>
        <p:nvSpPr>
          <p:cNvPr id="24" name="Rectángulo redondeado 23"/>
          <p:cNvSpPr/>
          <p:nvPr/>
        </p:nvSpPr>
        <p:spPr>
          <a:xfrm>
            <a:off x="3522616" y="1259387"/>
            <a:ext cx="3668476" cy="120484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2800" dirty="0" smtClean="0">
              <a:solidFill>
                <a:srgbClr val="1F1F1F"/>
              </a:solidFill>
              <a:latin typeface="Google Sans Text"/>
            </a:endParaRPr>
          </a:p>
          <a:p>
            <a:pPr algn="ctr"/>
            <a:endParaRPr lang="es-419" sz="2800" dirty="0">
              <a:solidFill>
                <a:srgbClr val="1F1F1F"/>
              </a:solidFill>
              <a:latin typeface="Google Sans Text"/>
            </a:endParaRPr>
          </a:p>
          <a:p>
            <a:pPr algn="ctr"/>
            <a:endParaRPr lang="es-419" sz="2800" dirty="0" smtClean="0">
              <a:solidFill>
                <a:srgbClr val="1F1F1F"/>
              </a:solidFill>
              <a:latin typeface="Google Sans Text"/>
            </a:endParaRPr>
          </a:p>
          <a:p>
            <a:pPr algn="ctr"/>
            <a:r>
              <a:rPr lang="es-419" sz="2800" dirty="0" smtClean="0">
                <a:solidFill>
                  <a:srgbClr val="1F1F1F"/>
                </a:solidFill>
                <a:latin typeface="Google Sans Text"/>
              </a:rPr>
              <a:t>Las </a:t>
            </a:r>
            <a:r>
              <a:rPr lang="es-419" sz="2800" dirty="0">
                <a:solidFill>
                  <a:srgbClr val="1F1F1F"/>
                </a:solidFill>
                <a:latin typeface="Google Sans Text"/>
              </a:rPr>
              <a:t>cotas se ponen una al lado de la otra.</a:t>
            </a:r>
          </a:p>
          <a:p>
            <a:pPr algn="ctr"/>
            <a:endParaRPr lang="es-419" sz="2800" dirty="0">
              <a:solidFill>
                <a:srgbClr val="1F1F1F"/>
              </a:solidFill>
              <a:latin typeface="Google Sans Text"/>
            </a:endParaRPr>
          </a:p>
          <a:p>
            <a:pPr algn="ctr"/>
            <a:endParaRPr lang="es-ES" sz="2800" b="1" dirty="0" smtClean="0"/>
          </a:p>
          <a:p>
            <a:pPr algn="ctr"/>
            <a:endParaRPr lang="es-419" sz="2800" b="1" dirty="0"/>
          </a:p>
        </p:txBody>
      </p:sp>
      <p:sp>
        <p:nvSpPr>
          <p:cNvPr id="25" name="Rectángulo redondeado 24"/>
          <p:cNvSpPr/>
          <p:nvPr/>
        </p:nvSpPr>
        <p:spPr>
          <a:xfrm>
            <a:off x="3444252" y="5426728"/>
            <a:ext cx="3746840" cy="120613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2800" dirty="0" smtClean="0">
              <a:solidFill>
                <a:srgbClr val="1F1F1F"/>
              </a:solidFill>
              <a:latin typeface="Google Sans Text"/>
            </a:endParaRPr>
          </a:p>
          <a:p>
            <a:pPr algn="ctr"/>
            <a:r>
              <a:rPr lang="es-419" sz="2800" dirty="0" smtClean="0">
                <a:solidFill>
                  <a:srgbClr val="1F1F1F"/>
                </a:solidFill>
                <a:latin typeface="Google Sans Text"/>
              </a:rPr>
              <a:t>Una </a:t>
            </a:r>
            <a:r>
              <a:rPr lang="es-419" sz="2800" dirty="0">
                <a:solidFill>
                  <a:srgbClr val="1F1F1F"/>
                </a:solidFill>
                <a:latin typeface="Google Sans Text"/>
              </a:rPr>
              <a:t>mezcla de ambas.</a:t>
            </a:r>
          </a:p>
          <a:p>
            <a:pPr algn="ctr"/>
            <a:endParaRPr lang="es-419" sz="2800" dirty="0">
              <a:solidFill>
                <a:srgbClr val="1F1F1F"/>
              </a:solidFill>
              <a:latin typeface="Google Sans Text"/>
            </a:endParaRPr>
          </a:p>
          <a:p>
            <a:pPr algn="ctr"/>
            <a:endParaRPr lang="es-419" sz="2800" b="1" dirty="0"/>
          </a:p>
        </p:txBody>
      </p:sp>
    </p:spTree>
    <p:extLst>
      <p:ext uri="{BB962C8B-B14F-4D97-AF65-F5344CB8AC3E}">
        <p14:creationId xmlns:p14="http://schemas.microsoft.com/office/powerpoint/2010/main" val="30781621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145</Words>
  <Application>Microsoft Office PowerPoint</Application>
  <PresentationFormat>Panorámica</PresentationFormat>
  <Paragraphs>30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Google Sans Text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DOCENTE JT</dc:creator>
  <cp:lastModifiedBy>ESTUDIANTE</cp:lastModifiedBy>
  <cp:revision>8</cp:revision>
  <dcterms:created xsi:type="dcterms:W3CDTF">2026-01-16T20:30:54Z</dcterms:created>
  <dcterms:modified xsi:type="dcterms:W3CDTF">2026-01-19T19:16:55Z</dcterms:modified>
</cp:coreProperties>
</file>